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90" r:id="rId9"/>
    <p:sldId id="293" r:id="rId10"/>
    <p:sldId id="289" r:id="rId11"/>
    <p:sldId id="295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91" r:id="rId25"/>
    <p:sldId id="280" r:id="rId26"/>
    <p:sldId id="281" r:id="rId27"/>
    <p:sldId id="292" r:id="rId28"/>
    <p:sldId id="282" r:id="rId29"/>
    <p:sldId id="283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661"/>
    <a:srgbClr val="EA0000"/>
    <a:srgbClr val="CC0000"/>
    <a:srgbClr val="D66764"/>
    <a:srgbClr val="FFABAB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589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24FF3-24E7-4ADC-9755-E972300D0760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21136-C391-4C10-BBB7-92D5331EE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539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21136-C391-4C10-BBB7-92D5331EE03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846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21136-C391-4C10-BBB7-92D5331EE03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846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21136-C391-4C10-BBB7-92D5331EE03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846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21136-C391-4C10-BBB7-92D5331EE03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846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21136-C391-4C10-BBB7-92D5331EE03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846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2000"/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8.xml"/><Relationship Id="rId18" Type="http://schemas.openxmlformats.org/officeDocument/2006/relationships/slide" Target="slide30.xml"/><Relationship Id="rId26" Type="http://schemas.openxmlformats.org/officeDocument/2006/relationships/slide" Target="slide9.xml"/><Relationship Id="rId3" Type="http://schemas.openxmlformats.org/officeDocument/2006/relationships/slide" Target="slide4.xml"/><Relationship Id="rId21" Type="http://schemas.openxmlformats.org/officeDocument/2006/relationships/slide" Target="slide23.xml"/><Relationship Id="rId7" Type="http://schemas.openxmlformats.org/officeDocument/2006/relationships/slide" Target="slide12.xml"/><Relationship Id="rId12" Type="http://schemas.openxmlformats.org/officeDocument/2006/relationships/slide" Target="slide17.xml"/><Relationship Id="rId17" Type="http://schemas.openxmlformats.org/officeDocument/2006/relationships/slide" Target="slide29.xml"/><Relationship Id="rId25" Type="http://schemas.openxmlformats.org/officeDocument/2006/relationships/slide" Target="slide8.xml"/><Relationship Id="rId2" Type="http://schemas.openxmlformats.org/officeDocument/2006/relationships/slide" Target="slide3.xml"/><Relationship Id="rId16" Type="http://schemas.openxmlformats.org/officeDocument/2006/relationships/slide" Target="slide21.xml"/><Relationship Id="rId20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6.xml"/><Relationship Id="rId24" Type="http://schemas.openxmlformats.org/officeDocument/2006/relationships/slide" Target="slide33.xml"/><Relationship Id="rId5" Type="http://schemas.openxmlformats.org/officeDocument/2006/relationships/slide" Target="slide6.xml"/><Relationship Id="rId15" Type="http://schemas.openxmlformats.org/officeDocument/2006/relationships/slide" Target="slide20.xml"/><Relationship Id="rId23" Type="http://schemas.openxmlformats.org/officeDocument/2006/relationships/slide" Target="slide22.xml"/><Relationship Id="rId10" Type="http://schemas.openxmlformats.org/officeDocument/2006/relationships/slide" Target="slide15.xml"/><Relationship Id="rId19" Type="http://schemas.openxmlformats.org/officeDocument/2006/relationships/slide" Target="slide31.xml"/><Relationship Id="rId4" Type="http://schemas.openxmlformats.org/officeDocument/2006/relationships/slide" Target="slide5.xml"/><Relationship Id="rId9" Type="http://schemas.openxmlformats.org/officeDocument/2006/relationships/slide" Target="slide14.xml"/><Relationship Id="rId14" Type="http://schemas.openxmlformats.org/officeDocument/2006/relationships/slide" Target="slide19.xml"/><Relationship Id="rId22" Type="http://schemas.openxmlformats.org/officeDocument/2006/relationships/slide" Target="slide26.xml"/><Relationship Id="rId27" Type="http://schemas.openxmlformats.org/officeDocument/2006/relationships/slide" Target="slide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4.xml"/><Relationship Id="rId4" Type="http://schemas.openxmlformats.org/officeDocument/2006/relationships/slide" Target="slide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jpeg"/><Relationship Id="rId7" Type="http://schemas.microsoft.com/office/2007/relationships/hdphoto" Target="../media/hdphoto9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6.png"/><Relationship Id="rId5" Type="http://schemas.microsoft.com/office/2007/relationships/hdphoto" Target="../media/hdphoto8.wdp"/><Relationship Id="rId10" Type="http://schemas.openxmlformats.org/officeDocument/2006/relationships/slide" Target="slide2.xml"/><Relationship Id="rId4" Type="http://schemas.openxmlformats.org/officeDocument/2006/relationships/image" Target="../media/image38.png"/><Relationship Id="rId9" Type="http://schemas.microsoft.com/office/2007/relationships/hdphoto" Target="../media/hdphoto10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microsoft.com/office/2007/relationships/hdphoto" Target="../media/hdphoto1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6.png"/><Relationship Id="rId4" Type="http://schemas.openxmlformats.org/officeDocument/2006/relationships/image" Target="../media/image12.jpeg"/><Relationship Id="rId9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ВИКТОРИНА\15244033395adc8c8b553244.1754829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80" t="15955" r="41749" b="52202"/>
          <a:stretch/>
        </p:blipFill>
        <p:spPr bwMode="auto">
          <a:xfrm>
            <a:off x="8439493" y="5949280"/>
            <a:ext cx="573258" cy="56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609" y="1340768"/>
            <a:ext cx="7772400" cy="1470025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ВИКТОРИНА</a:t>
            </a:r>
            <a:endParaRPr lang="ru-RU" sz="48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026" name="Picture 2" descr="E:\ВИКТОРИНА\rQxqLGgY2KM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305" y="2420888"/>
            <a:ext cx="2667009" cy="24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55759" y="118307"/>
            <a:ext cx="7969318" cy="1101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Управление 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Федеральной службы по надзору в сфере связи, информационных технологий 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и массовых коммуникаций (Роскомнадзор)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по Тюменской области, Ханты-Мансийскому автономному округу  – Югре 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и Ямало-Ненецкому автономному округу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2025" y="4293096"/>
            <a:ext cx="7056784" cy="1044346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ИНФОРМАЦИОННАЯ БЕЗОПАСНОСТЬ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И ЗАЩИТА ПЕРСОНАЛЬНЫХ ДАННЫХ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267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8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" y="1083885"/>
            <a:ext cx="3473114" cy="10039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55600" algn="just"/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Даны следующие сведения о человеке</a:t>
            </a:r>
            <a:r>
              <a:rPr lang="en-US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:</a:t>
            </a:r>
            <a:endParaRPr lang="ru-RU" sz="20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1808" y="4437112"/>
            <a:ext cx="3896136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Место рождения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: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г.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Тюмень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539" y="5772904"/>
            <a:ext cx="5544616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Имя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 отчество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: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Александр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Анатольевич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6" y="5085184"/>
            <a:ext cx="7848873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Сведения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о состоянии здоровья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: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гипертоническая болезнь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95085" y="4437112"/>
            <a:ext cx="2903904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Год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рождения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: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1986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" y="3112016"/>
            <a:ext cx="8892480" cy="10801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55600" algn="just"/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ЗАДАНИЕ</a:t>
            </a:r>
            <a:r>
              <a:rPr lang="en-US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: 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Проранжируйте </a:t>
            </a:r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сведения </a:t>
            </a:r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(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в </a:t>
            </a:r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порядке 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убывания</a:t>
            </a:r>
            <a:r>
              <a:rPr lang="en-US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по степени полезности </a:t>
            </a:r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для установления личность данного 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человека</a:t>
            </a:r>
            <a:endParaRPr lang="ru-RU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504822" y="5756746"/>
            <a:ext cx="1531674" cy="885230"/>
            <a:chOff x="7504822" y="5756746"/>
            <a:chExt cx="1531674" cy="885230"/>
          </a:xfrm>
        </p:grpSpPr>
        <p:sp>
          <p:nvSpPr>
            <p:cNvPr id="17" name="Стрелка вправо 16">
              <a:hlinkClick r:id="rId2" action="ppaction://hlinksldjump"/>
            </p:cNvPr>
            <p:cNvSpPr/>
            <p:nvPr/>
          </p:nvSpPr>
          <p:spPr>
            <a:xfrm>
              <a:off x="7504822" y="5756746"/>
              <a:ext cx="1531674" cy="885230"/>
            </a:xfrm>
            <a:prstGeom prst="rightArrow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>
              <a:hlinkClick r:id="rId3" action="ppaction://hlinksldjump"/>
            </p:cNvPr>
            <p:cNvSpPr txBox="1"/>
            <p:nvPr/>
          </p:nvSpPr>
          <p:spPr>
            <a:xfrm>
              <a:off x="7668344" y="5999306"/>
              <a:ext cx="8740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ОТВЕТ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2" descr="E:\ВИКТОРИНА\1\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669"/>
          <a:stretch/>
        </p:blipFill>
        <p:spPr bwMode="auto">
          <a:xfrm>
            <a:off x="3473113" y="-25895"/>
            <a:ext cx="5556930" cy="2830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644007" y="699134"/>
            <a:ext cx="37472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+mj-lt"/>
              </a:rPr>
              <a:t>Петров А.А.,</a:t>
            </a:r>
          </a:p>
          <a:p>
            <a:r>
              <a:rPr lang="ru-RU" sz="2400" dirty="0">
                <a:latin typeface="+mj-lt"/>
              </a:rPr>
              <a:t>адрес проживания: </a:t>
            </a:r>
            <a:endParaRPr lang="ru-RU" sz="2400" dirty="0" smtClean="0">
              <a:latin typeface="+mj-lt"/>
            </a:endParaRPr>
          </a:p>
          <a:p>
            <a:r>
              <a:rPr lang="ru-RU" sz="2400" dirty="0" smtClean="0">
                <a:latin typeface="+mj-lt"/>
              </a:rPr>
              <a:t>г</a:t>
            </a:r>
            <a:r>
              <a:rPr lang="ru-RU" sz="2400" dirty="0">
                <a:latin typeface="+mj-lt"/>
              </a:rPr>
              <a:t>. Тюмень, ул. Республики, </a:t>
            </a:r>
            <a:r>
              <a:rPr lang="ru-RU" sz="2400" dirty="0" smtClean="0">
                <a:latin typeface="+mj-lt"/>
              </a:rPr>
              <a:t>                  д</a:t>
            </a:r>
            <a:r>
              <a:rPr lang="ru-RU" sz="2400" dirty="0">
                <a:latin typeface="+mj-lt"/>
              </a:rPr>
              <a:t>. 157, корп. 2, кв. 59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68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8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E:\ВИКТОРИНА\1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669"/>
          <a:stretch/>
        </p:blipFill>
        <p:spPr bwMode="auto">
          <a:xfrm>
            <a:off x="3473113" y="-25895"/>
            <a:ext cx="5556930" cy="2830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44007" y="699134"/>
            <a:ext cx="37472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+mj-lt"/>
              </a:rPr>
              <a:t>Петров А.А.,</a:t>
            </a:r>
          </a:p>
          <a:p>
            <a:r>
              <a:rPr lang="ru-RU" sz="2400" dirty="0">
                <a:latin typeface="+mj-lt"/>
              </a:rPr>
              <a:t>адрес проживания: </a:t>
            </a:r>
            <a:endParaRPr lang="ru-RU" sz="2400" dirty="0" smtClean="0">
              <a:latin typeface="+mj-lt"/>
            </a:endParaRPr>
          </a:p>
          <a:p>
            <a:r>
              <a:rPr lang="ru-RU" sz="2400" dirty="0" smtClean="0">
                <a:latin typeface="+mj-lt"/>
              </a:rPr>
              <a:t>г</a:t>
            </a:r>
            <a:r>
              <a:rPr lang="ru-RU" sz="2400" dirty="0">
                <a:latin typeface="+mj-lt"/>
              </a:rPr>
              <a:t>. Тюмень, ул. Республики, </a:t>
            </a:r>
            <a:r>
              <a:rPr lang="ru-RU" sz="2400" dirty="0" smtClean="0">
                <a:latin typeface="+mj-lt"/>
              </a:rPr>
              <a:t>                  д</a:t>
            </a:r>
            <a:r>
              <a:rPr lang="ru-RU" sz="2400" dirty="0">
                <a:latin typeface="+mj-lt"/>
              </a:rPr>
              <a:t>. 157, корп. 2, кв. 59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496327" y="4254172"/>
            <a:ext cx="6106288" cy="400110"/>
            <a:chOff x="496327" y="4397042"/>
            <a:chExt cx="6106288" cy="40011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057999" y="4397042"/>
              <a:ext cx="5544616" cy="400110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ru-RU" sz="20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Имя </a:t>
              </a:r>
              <a:r>
                <a:rPr lang="ru-RU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и отчество</a:t>
              </a:r>
              <a:r>
                <a:rPr lang="en-US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: </a:t>
              </a:r>
              <a:r>
                <a:rPr lang="ru-RU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Александр </a:t>
              </a:r>
              <a:r>
                <a:rPr lang="ru-RU" sz="20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Анатольевич</a:t>
              </a:r>
              <a:endPara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496327" y="4397042"/>
              <a:ext cx="417655" cy="40011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1</a:t>
              </a:r>
              <a:endParaRPr lang="ru-RU" b="1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96327" y="4758228"/>
            <a:ext cx="3465576" cy="400110"/>
            <a:chOff x="496327" y="4901098"/>
            <a:chExt cx="3465576" cy="40011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057999" y="4901098"/>
              <a:ext cx="2903904" cy="40011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ru-RU" sz="20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Год </a:t>
              </a:r>
              <a:r>
                <a:rPr lang="ru-RU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рождения</a:t>
              </a:r>
              <a:r>
                <a:rPr lang="en-US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: </a:t>
              </a:r>
              <a:r>
                <a:rPr lang="en-US" sz="20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1986</a:t>
              </a:r>
              <a:endPara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496327" y="4901098"/>
              <a:ext cx="417655" cy="40011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2</a:t>
              </a:r>
              <a:endParaRPr lang="ru-RU" b="1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96327" y="5252690"/>
            <a:ext cx="4457808" cy="409704"/>
            <a:chOff x="496327" y="5395560"/>
            <a:chExt cx="4457808" cy="40970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057999" y="5405154"/>
              <a:ext cx="3896136" cy="4001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ru-RU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Место рождения</a:t>
              </a:r>
              <a:r>
                <a:rPr lang="en-US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: </a:t>
              </a:r>
              <a:r>
                <a:rPr lang="ru-RU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г. </a:t>
              </a:r>
              <a:r>
                <a:rPr lang="ru-RU" sz="20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Тюмень</a:t>
              </a:r>
              <a:endPara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496327" y="5395560"/>
              <a:ext cx="417655" cy="40011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3</a:t>
              </a:r>
              <a:endParaRPr lang="ru-RU" b="1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96327" y="5766340"/>
            <a:ext cx="5595036" cy="707886"/>
            <a:chOff x="496327" y="5909210"/>
            <a:chExt cx="5595036" cy="70788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1057999" y="5909210"/>
              <a:ext cx="5033364" cy="7078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ru-RU" sz="20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Сведения </a:t>
              </a:r>
              <a:r>
                <a:rPr lang="ru-RU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о состоянии здоровья</a:t>
              </a:r>
              <a:r>
                <a:rPr lang="en-US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: </a:t>
              </a:r>
              <a:r>
                <a:rPr lang="ru-RU" sz="20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гипертоническая болезнь</a:t>
              </a:r>
              <a:endPara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96327" y="5909210"/>
              <a:ext cx="417655" cy="707886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4</a:t>
              </a:r>
              <a:endParaRPr lang="ru-RU" b="1" dirty="0"/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1" y="3112016"/>
            <a:ext cx="8892480" cy="8930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55600" algn="just"/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СВЕДЕНИЯ по степени полезности </a:t>
            </a:r>
            <a:r>
              <a:rPr lang="en-US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в </a:t>
            </a:r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порядке 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убывания</a:t>
            </a:r>
            <a:r>
              <a:rPr lang="en-US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для </a:t>
            </a:r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установления личность данного 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человека</a:t>
            </a:r>
            <a:r>
              <a:rPr lang="en-US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:</a:t>
            </a:r>
            <a:endParaRPr lang="ru-RU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48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4293096"/>
            <a:ext cx="7560840" cy="1345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Наиболее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общее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основание, дающее право на обработку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персональных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данных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9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6146" name="Picture 2" descr="E:\ВИКТОРИНА\su1mszz1busggwo8ow84koss00s0g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371" y="170519"/>
            <a:ext cx="5756403" cy="391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417036">
            <a:off x="-1521069" y="2417198"/>
            <a:ext cx="9076918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500" b="1" dirty="0" smtClean="0">
                <a:solidFill>
                  <a:srgbClr val="E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СОГЛАСИЕ</a:t>
            </a:r>
            <a:endParaRPr lang="ru-RU" sz="8500" b="1" dirty="0">
              <a:solidFill>
                <a:srgbClr val="E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102086">
            <a:off x="2336861" y="406492"/>
            <a:ext cx="6039677" cy="2392606"/>
          </a:xfrm>
          <a:prstGeom prst="rect">
            <a:avLst/>
          </a:prstGeom>
          <a:noFill/>
          <a:ln>
            <a:noFill/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spc="-150" dirty="0" smtClean="0">
                <a:solidFill>
                  <a:schemeClr val="tx1"/>
                </a:solidFill>
              </a:rPr>
              <a:t>Выражаю согласие на </a:t>
            </a:r>
          </a:p>
          <a:p>
            <a:pPr algn="ctr"/>
            <a:r>
              <a:rPr lang="ru-RU" sz="2400" i="1" spc="-150" dirty="0" smtClean="0">
                <a:solidFill>
                  <a:schemeClr val="tx1"/>
                </a:solidFill>
              </a:rPr>
              <a:t>обработку своих </a:t>
            </a:r>
          </a:p>
          <a:p>
            <a:pPr algn="ctr"/>
            <a:r>
              <a:rPr lang="ru-RU" sz="2400" i="1" spc="-150" dirty="0" smtClean="0">
                <a:solidFill>
                  <a:schemeClr val="tx1"/>
                </a:solidFill>
              </a:rPr>
              <a:t>персональных данных</a:t>
            </a:r>
            <a:endParaRPr lang="ru-RU" sz="2400" i="1" spc="-15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6168093"/>
            <a:ext cx="1886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Слайд с подсказкой</a:t>
            </a:r>
            <a:endParaRPr lang="ru-RU" sz="1600" i="1" dirty="0"/>
          </a:p>
        </p:txBody>
      </p:sp>
      <p:pic>
        <p:nvPicPr>
          <p:cNvPr id="12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22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ВИКТОРИНА\hand.psd_@_66,7-_(Layer_18,_RGB-8-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84970"/>
            <a:ext cx="8550691" cy="289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4293096"/>
            <a:ext cx="7560840" cy="1345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Хищение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чужого путем обмана или злоупотребления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доверием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1377664">
            <a:off x="75786" y="1314311"/>
            <a:ext cx="9076918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500" b="1" dirty="0" smtClean="0">
                <a:solidFill>
                  <a:srgbClr val="E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МОШЕННИЧЕСТВО</a:t>
            </a:r>
            <a:endParaRPr lang="ru-RU" sz="8500" b="1" dirty="0">
              <a:solidFill>
                <a:srgbClr val="E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10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10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58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4581128"/>
            <a:ext cx="7632848" cy="1944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К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какой категории персональных данных относятся сведения о национальности, состоянии здоровья и политических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взглядах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11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E:\ВИКТОРИНА\Natsionalnost-cheloveka-DNK-rasskazhet-vsyo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55" y="851602"/>
            <a:ext cx="4741973" cy="24333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5" name="Picture 3" descr="E:\ВИКТОРИНА\fu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626">
            <a:off x="5034731" y="577285"/>
            <a:ext cx="3848869" cy="25693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7" name="Picture 5" descr="E:\ВИКТОРИНА\_18591-72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1920" y="2204864"/>
            <a:ext cx="1872208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2" name="Прямоугольник 11"/>
          <p:cNvSpPr/>
          <p:nvPr/>
        </p:nvSpPr>
        <p:spPr>
          <a:xfrm rot="370743">
            <a:off x="189137" y="2757640"/>
            <a:ext cx="8586764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u="sng" dirty="0" smtClean="0">
                <a:ln w="3175">
                  <a:noFill/>
                </a:ln>
                <a:solidFill>
                  <a:srgbClr val="00D6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СПЕЦИАЛЬНАЯ КАТЕГОРИЯ</a:t>
            </a:r>
            <a:endParaRPr lang="ru-RU" sz="5400" b="1" u="sng" dirty="0">
              <a:ln w="3175">
                <a:noFill/>
              </a:ln>
              <a:solidFill>
                <a:srgbClr val="00D66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3" descr="C:\Users\ДолгушинАБ\Desktop\ВИКТОРИНА\Рисунок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60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4365104"/>
            <a:ext cx="7560840" cy="18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Вид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(категория) уникальных персональных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данных,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позволяющих однозначно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установить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личность человека 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12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370743">
            <a:off x="219083" y="2443296"/>
            <a:ext cx="8586764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u="sng" dirty="0" smtClean="0">
                <a:ln w="3175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БИОМЕТРИЧЕСКИЕ ДАННЫЕ</a:t>
            </a:r>
            <a:endParaRPr lang="ru-RU" sz="5400" b="1" u="sng" dirty="0">
              <a:ln w="3175"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 descr="E:\ВИКТОРИНА\©-Rob-Fotolia.com_-400x2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590">
            <a:off x="6055556" y="328844"/>
            <a:ext cx="2922476" cy="1790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100" name="Picture 4" descr="E:\ВИКТОРИНА\biometricheskie_danny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8648">
            <a:off x="196225" y="992912"/>
            <a:ext cx="4113783" cy="21837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098" name="Picture 2" descr="E:\ВИКТОРИНА\07_data_g_w-300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38">
            <a:off x="4283970" y="792346"/>
            <a:ext cx="2436385" cy="2436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3" descr="C:\Users\ДолгушинАБ\Desktop\ВИКТОРИНА\Рисунок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54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ВИКТОРИНА\768x4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488" y="170519"/>
            <a:ext cx="6336704" cy="35614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13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4005064"/>
            <a:ext cx="7560840" cy="244827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Вид </a:t>
            </a:r>
            <a:r>
              <a:rPr lang="ru-RU" sz="2400" b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мошенничества</a:t>
            </a:r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2400" i="1" dirty="0">
                <a:solidFill>
                  <a:schemeClr val="tx1"/>
                </a:solidFill>
                <a:latin typeface="Century Gothic" panose="020B0502020202020204" pitchFamily="34" charset="0"/>
              </a:rPr>
              <a:t>(осуществляемого путем создания поддельных страниц входа в социальные сети, оплаты товаров и т.п.)</a:t>
            </a:r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целью которого является получение доступа к Вашим конфиденциальным данным - логинам и паролям, данным банковской карты.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01381" y="2204864"/>
            <a:ext cx="9076918" cy="2638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500" b="1" u="sng" dirty="0" smtClean="0">
                <a:solidFill>
                  <a:srgbClr val="E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ФИШИНГ</a:t>
            </a:r>
            <a:endParaRPr lang="ru-RU" sz="8500" b="1" u="sng" dirty="0">
              <a:solidFill>
                <a:srgbClr val="E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77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ВИКТОРИНА\vk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" r="5792"/>
          <a:stretch/>
        </p:blipFill>
        <p:spPr bwMode="auto">
          <a:xfrm>
            <a:off x="1828800" y="20827"/>
            <a:ext cx="6991109" cy="423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14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653136"/>
            <a:ext cx="6696744" cy="18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Действия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направленные на раскрытие персональных данных неопределенному кругу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лиц 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488534">
            <a:off x="714133" y="3041428"/>
            <a:ext cx="8586764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u="sng" dirty="0" smtClean="0">
                <a:ln w="31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РАСПРОСТРАНЕНИЕ</a:t>
            </a:r>
            <a:endParaRPr lang="ru-RU" sz="7200" b="1" u="sng" dirty="0">
              <a:ln w="317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15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16825" y="4581128"/>
            <a:ext cx="7632848" cy="13681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Как в соответствии с законом называется любое </a:t>
            </a:r>
            <a:r>
              <a:rPr lang="ru-RU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действие с </a:t>
            </a:r>
            <a:endParaRPr lang="en-US" sz="32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персональными данными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r>
              <a:rPr lang="ru-RU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endParaRPr lang="ru-RU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15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370743">
            <a:off x="-1666289" y="1236917"/>
            <a:ext cx="8586764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u="sng" dirty="0" smtClean="0">
                <a:ln w="3175">
                  <a:noFill/>
                </a:ln>
                <a:solidFill>
                  <a:srgbClr val="00D6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ОБРАБОТКА</a:t>
            </a:r>
          </a:p>
        </p:txBody>
      </p:sp>
      <p:pic>
        <p:nvPicPr>
          <p:cNvPr id="9218" name="Picture 2" descr="E:\ВИКТОРИНА\SEO-shablon-finansy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81"/>
          <a:stretch/>
        </p:blipFill>
        <p:spPr bwMode="auto">
          <a:xfrm>
            <a:off x="5220072" y="548680"/>
            <a:ext cx="3586429" cy="376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3" descr="C:\Users\ДолгушинАБ\Desktop\ВИКТОРИНА\Рисунок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68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3717032"/>
            <a:ext cx="7632848" cy="23762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Действия с персональными данными, в результате которых становится невозможным без использования дополнительной информации определить принадлежность персональных данных конкретному </a:t>
            </a:r>
            <a: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человеку</a:t>
            </a:r>
            <a:r>
              <a:rPr lang="en-US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?</a:t>
            </a:r>
            <a:endParaRPr lang="ru-RU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16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8" name="Picture 2" descr="E:\ВИКТОРИНА\woman-634x36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9" r="17096"/>
          <a:stretch/>
        </p:blipFill>
        <p:spPr bwMode="auto">
          <a:xfrm>
            <a:off x="5364088" y="170519"/>
            <a:ext cx="3565002" cy="2942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 rot="370743">
            <a:off x="-417536" y="1036786"/>
            <a:ext cx="6536078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u="sng" dirty="0">
                <a:ln w="3175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ОБЕЗЛИЧИВАНИЕ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3" descr="C:\Users\ДолгушинАБ\Desktop\ВИКТОРИНА\Рисунок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01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131840" y="144338"/>
            <a:ext cx="828092" cy="435673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Century Gothic" panose="020B0502020202020204" pitchFamily="34" charset="0"/>
                <a:hlinkClick r:id="rId2" action="ppaction://hlinksldjump"/>
              </a:rPr>
              <a:t>1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55976" y="144338"/>
            <a:ext cx="828092" cy="435673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Century Gothic" panose="020B0502020202020204" pitchFamily="34" charset="0"/>
                <a:hlinkClick r:id="rId3" action="ppaction://hlinksldjump"/>
              </a:rPr>
              <a:t>2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80112" y="142081"/>
            <a:ext cx="828092" cy="435673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Century Gothic" panose="020B0502020202020204" pitchFamily="34" charset="0"/>
                <a:hlinkClick r:id="rId4" action="ppaction://hlinksldjump"/>
              </a:rPr>
              <a:t>3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04248" y="144338"/>
            <a:ext cx="828092" cy="435673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Century Gothic" panose="020B0502020202020204" pitchFamily="34" charset="0"/>
                <a:hlinkClick r:id="rId5" action="ppaction://hlinksldjump"/>
              </a:rPr>
              <a:t>4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028384" y="144338"/>
            <a:ext cx="828092" cy="435673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Century Gothic" panose="020B0502020202020204" pitchFamily="34" charset="0"/>
                <a:hlinkClick r:id="rId6" action="ppaction://hlinksldjump"/>
              </a:rPr>
              <a:t>5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55926" y="1741989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7" action="ppaction://hlinksldjump"/>
              </a:rPr>
              <a:t>9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>
            <a:hlinkClick r:id="rId8" action="ppaction://hlinksldjump"/>
          </p:cNvPr>
          <p:cNvSpPr/>
          <p:nvPr/>
        </p:nvSpPr>
        <p:spPr>
          <a:xfrm>
            <a:off x="4380062" y="1741989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8" action="ppaction://hlinksldjump"/>
              </a:rPr>
              <a:t>10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04198" y="1739732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9" action="ppaction://hlinksldjump"/>
              </a:rPr>
              <a:t>11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28334" y="1741989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0" action="ppaction://hlinksldjump"/>
              </a:rPr>
              <a:t>12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052470" y="1739732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1" action="ppaction://hlinksldjump"/>
              </a:rPr>
              <a:t>13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155926" y="2461828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2" action="ppaction://hlinksldjump"/>
              </a:rPr>
              <a:t>14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380062" y="2461828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3" action="ppaction://hlinksldjump"/>
              </a:rPr>
              <a:t>15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604198" y="2459571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4" action="ppaction://hlinksldjump"/>
              </a:rPr>
              <a:t>16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28334" y="2461828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5" action="ppaction://hlinksldjump"/>
              </a:rPr>
              <a:t>17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042151" y="2461828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  <a:hlinkClick r:id="rId16" action="ppaction://hlinksldjump"/>
              </a:rPr>
              <a:t>18</a:t>
            </a:r>
            <a:endParaRPr lang="ru-RU" sz="3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131840" y="5759922"/>
            <a:ext cx="828092" cy="424039"/>
          </a:xfrm>
          <a:prstGeom prst="rect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7" action="ppaction://hlinksldjump"/>
              </a:rPr>
              <a:t>22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355976" y="5759922"/>
            <a:ext cx="828092" cy="424039"/>
          </a:xfrm>
          <a:prstGeom prst="rect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8" action="ppaction://hlinksldjump"/>
              </a:rPr>
              <a:t>23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580112" y="5757665"/>
            <a:ext cx="828092" cy="424039"/>
          </a:xfrm>
          <a:prstGeom prst="rect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9" action="ppaction://hlinksldjump"/>
              </a:rPr>
              <a:t>24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804248" y="5759922"/>
            <a:ext cx="828092" cy="424039"/>
          </a:xfrm>
          <a:prstGeom prst="rect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20" action="ppaction://hlinksldjump"/>
              </a:rPr>
              <a:t>25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158605" y="4219165"/>
            <a:ext cx="828092" cy="433972"/>
          </a:xfrm>
          <a:prstGeom prst="rect">
            <a:avLst/>
          </a:prstGeom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21" action="ppaction://hlinksldjump"/>
              </a:rPr>
              <a:t>20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392316" y="4212293"/>
            <a:ext cx="828092" cy="433972"/>
          </a:xfrm>
          <a:prstGeom prst="rect">
            <a:avLst/>
          </a:prstGeom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22" action="ppaction://hlinksldjump"/>
              </a:rPr>
              <a:t>21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2771800" y="0"/>
            <a:ext cx="0" cy="5166414"/>
          </a:xfrm>
          <a:prstGeom prst="line">
            <a:avLst/>
          </a:prstGeom>
          <a:ln w="31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175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0" y="1484784"/>
            <a:ext cx="9144000" cy="0"/>
          </a:xfrm>
          <a:prstGeom prst="line">
            <a:avLst/>
          </a:prstGeom>
          <a:ln w="3175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0" y="3789040"/>
            <a:ext cx="9144000" cy="0"/>
          </a:xfrm>
          <a:prstGeom prst="line">
            <a:avLst/>
          </a:prstGeom>
          <a:ln w="3175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>
            <a:off x="-32395" y="1484784"/>
            <a:ext cx="2862363" cy="2304256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ВОПРОСЫ ЗА</a:t>
            </a:r>
          </a:p>
          <a:p>
            <a:pPr algn="ctr"/>
            <a:r>
              <a:rPr lang="ru-RU" sz="24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24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166297" y="3183084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  <a:hlinkClick r:id="rId23" action="ppaction://hlinksldjump"/>
              </a:rPr>
              <a:t>19</a:t>
            </a:r>
            <a:endParaRPr lang="ru-RU" sz="3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8042151" y="5761485"/>
            <a:ext cx="828092" cy="424039"/>
          </a:xfrm>
          <a:prstGeom prst="rect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24" action="ppaction://hlinksldjump"/>
              </a:rPr>
              <a:t>26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32396" y="0"/>
            <a:ext cx="2862363" cy="1484784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ВОПРОСЫ ЗА</a:t>
            </a:r>
          </a:p>
          <a:p>
            <a:pPr algn="ctr"/>
            <a:r>
              <a:rPr lang="ru-RU" sz="24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24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-32395" y="3789040"/>
            <a:ext cx="2862363" cy="1440161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ВОПРОСЫ НА</a:t>
            </a:r>
          </a:p>
          <a:p>
            <a:pPr algn="ctr"/>
            <a:r>
              <a:rPr lang="ru-RU" sz="20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АЛГОРИТМ ЗА </a:t>
            </a:r>
          </a:p>
          <a:p>
            <a:pPr algn="ctr"/>
            <a:r>
              <a:rPr lang="ru-RU" sz="24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300</a:t>
            </a:r>
            <a:endParaRPr lang="ru-RU" sz="24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32395" y="5229200"/>
            <a:ext cx="2862363" cy="1656184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ВОПРОСЫ ЗА</a:t>
            </a:r>
          </a:p>
          <a:p>
            <a:pPr algn="ctr"/>
            <a:r>
              <a:rPr lang="ru-RU" sz="24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400</a:t>
            </a:r>
            <a:endParaRPr lang="ru-RU" sz="24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131840" y="834008"/>
            <a:ext cx="828092" cy="435673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25" action="ppaction://hlinksldjump"/>
              </a:rPr>
              <a:t>6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372558" y="834007"/>
            <a:ext cx="828092" cy="435673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26" action="ppaction://hlinksldjump"/>
              </a:rPr>
              <a:t>7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5580112" y="834008"/>
            <a:ext cx="828092" cy="435673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27" action="ppaction://hlinksldjump"/>
              </a:rPr>
              <a:t>8</a:t>
            </a:r>
            <a:endParaRPr lang="ru-RU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84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4293096"/>
            <a:ext cx="7632848" cy="18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Номер федерального закона </a:t>
            </a:r>
            <a:endParaRPr lang="en-US" sz="32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о </a:t>
            </a:r>
            <a:r>
              <a:rPr lang="ru-RU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персональных </a:t>
            </a:r>
            <a:r>
              <a:rPr lang="ru-RU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данных 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</a:rPr>
              <a:t>1</a:t>
            </a:r>
            <a:r>
              <a:rPr lang="en-US" sz="4800" b="1" dirty="0">
                <a:solidFill>
                  <a:srgbClr val="0070C0"/>
                </a:solidFill>
              </a:rPr>
              <a:t>7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370743">
            <a:off x="-345528" y="944810"/>
            <a:ext cx="6536078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b="1" u="sng" dirty="0" smtClean="0">
                <a:ln w="31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152-ФЗ</a:t>
            </a:r>
            <a:endParaRPr lang="ru-RU" sz="8800" b="1" u="sng" dirty="0">
              <a:ln w="317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E:\ВИКТОРИНА\10273181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4"/>
          <a:stretch/>
        </p:blipFill>
        <p:spPr bwMode="auto">
          <a:xfrm>
            <a:off x="6084168" y="170519"/>
            <a:ext cx="2783706" cy="418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3" descr="C:\Users\ДолгушинАБ\Desktop\ВИКТОРИНА\Рисунок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51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4109534"/>
            <a:ext cx="7632848" cy="21655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Документ, устанавливающий взаимоотношения (права и обязанности) между Интернет-сайтом и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пользователем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</a:rPr>
              <a:t>1</a:t>
            </a:r>
            <a:r>
              <a:rPr lang="en-US" sz="4800" b="1" dirty="0" smtClean="0">
                <a:solidFill>
                  <a:srgbClr val="0070C0"/>
                </a:solidFill>
              </a:rPr>
              <a:t>8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6" b="10872"/>
          <a:stretch/>
        </p:blipFill>
        <p:spPr bwMode="auto">
          <a:xfrm>
            <a:off x="2699792" y="488520"/>
            <a:ext cx="6118225" cy="26505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442475">
            <a:off x="-229500" y="2213391"/>
            <a:ext cx="9504395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u="sng" dirty="0" smtClean="0">
                <a:ln w="3175">
                  <a:noFill/>
                </a:ln>
                <a:solidFill>
                  <a:srgbClr val="00D6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ПОЛЬЗОВАТЕЛЬСКОЕ СОГЛАШЕНИЕ</a:t>
            </a:r>
            <a:endParaRPr lang="ru-RU" sz="4000" b="1" u="sng" dirty="0">
              <a:ln w="3175">
                <a:noFill/>
              </a:ln>
              <a:solidFill>
                <a:srgbClr val="00D66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3" descr="C:\Users\ДолгушинАБ\Desktop\ВИКТОРИНА\Рисунок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46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ВИКТОРИНА\2016_05_27-04-01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6203">
            <a:off x="2861758" y="431606"/>
            <a:ext cx="5792234" cy="38614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</a:rPr>
              <a:t>1</a:t>
            </a:r>
            <a:r>
              <a:rPr lang="en-US" sz="4800" b="1" dirty="0" smtClean="0">
                <a:solidFill>
                  <a:srgbClr val="0070C0"/>
                </a:solidFill>
              </a:rPr>
              <a:t>9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568438"/>
            <a:ext cx="6696744" cy="18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Наиболее известный случай «кражи личности» в Российской истории?</a:t>
            </a:r>
          </a:p>
        </p:txBody>
      </p:sp>
      <p:sp>
        <p:nvSpPr>
          <p:cNvPr id="11" name="Прямоугольник 10"/>
          <p:cNvSpPr/>
          <p:nvPr/>
        </p:nvSpPr>
        <p:spPr>
          <a:xfrm rot="402845">
            <a:off x="-745655" y="2855263"/>
            <a:ext cx="8586764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u="sng" dirty="0" smtClean="0">
                <a:ln w="31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ЛЖЕДМИТРИЙ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2" y="6251555"/>
            <a:ext cx="1886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Слайд с подсказкой</a:t>
            </a:r>
            <a:endParaRPr lang="ru-RU" sz="1600" i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40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3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</a:rPr>
              <a:t>20</a:t>
            </a:r>
            <a:endParaRPr lang="ru-RU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3889092"/>
            <a:ext cx="8424936" cy="24202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В социальной сети, где у Вас есть личная страница, неизвестным Вам человеком была размещена информация о Вас c </a:t>
            </a:r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оскорблениями (использовались сведения, которые Вы о себе опубликовали). 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Вы </a:t>
            </a:r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хотите, чтобы эта информация </a:t>
            </a:r>
            <a:r>
              <a:rPr lang="ru-RU" sz="2000" u="sng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срочно</a:t>
            </a:r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исчезла.</a:t>
            </a:r>
          </a:p>
          <a:p>
            <a:pPr algn="ctr"/>
            <a:endParaRPr lang="ru-RU" sz="2000" b="1" dirty="0" smtClean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МЕДЛИТЬ НЕЛЬЗЯ!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Определите </a:t>
            </a:r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алгоритм действий в данной ситуации.</a:t>
            </a:r>
          </a:p>
        </p:txBody>
      </p:sp>
      <p:pic>
        <p:nvPicPr>
          <p:cNvPr id="12" name="Picture 2" descr="E:\ВИКТОРИНА\wannabe-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29" b="13275"/>
          <a:stretch/>
        </p:blipFill>
        <p:spPr bwMode="auto">
          <a:xfrm>
            <a:off x="1502393" y="734217"/>
            <a:ext cx="7158178" cy="30112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7504821" y="5756746"/>
            <a:ext cx="1531675" cy="885230"/>
            <a:chOff x="7504821" y="5756746"/>
            <a:chExt cx="1531675" cy="885230"/>
          </a:xfrm>
        </p:grpSpPr>
        <p:sp>
          <p:nvSpPr>
            <p:cNvPr id="2" name="Стрелка вправо 1">
              <a:hlinkClick r:id="rId4" action="ppaction://hlinksldjump"/>
            </p:cNvPr>
            <p:cNvSpPr/>
            <p:nvPr/>
          </p:nvSpPr>
          <p:spPr>
            <a:xfrm>
              <a:off x="7504822" y="5756746"/>
              <a:ext cx="1531674" cy="885230"/>
            </a:xfrm>
            <a:prstGeom prst="rightArrow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>
              <a:hlinkClick r:id="rId5" action="ppaction://hlinksldjump"/>
            </p:cNvPr>
            <p:cNvSpPr txBox="1"/>
            <p:nvPr/>
          </p:nvSpPr>
          <p:spPr>
            <a:xfrm>
              <a:off x="7504821" y="5999306"/>
              <a:ext cx="14325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АЛГОРИТМ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479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flipV="1">
            <a:off x="1851984" y="980728"/>
            <a:ext cx="5588924" cy="5496236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rot="21395641">
            <a:off x="563594" y="3234687"/>
            <a:ext cx="801681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Ограничить </a:t>
            </a:r>
            <a:r>
              <a:rPr lang="ru-RU" sz="2400" b="1" dirty="0"/>
              <a:t>доступ к своей странице для посторонних </a:t>
            </a:r>
            <a:r>
              <a:rPr lang="ru-RU" sz="2400" b="1" dirty="0" smtClean="0"/>
              <a:t>лиц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 rot="410047">
            <a:off x="828016" y="5197678"/>
            <a:ext cx="635770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Удалить </a:t>
            </a:r>
            <a:r>
              <a:rPr lang="ru-RU" sz="2400" b="1" dirty="0"/>
              <a:t>из друзей тех, кому Вы не </a:t>
            </a:r>
            <a:r>
              <a:rPr lang="ru-RU" sz="2400" b="1" dirty="0" smtClean="0"/>
              <a:t>доверяете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779912" y="2156952"/>
            <a:ext cx="4260269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Сообщить </a:t>
            </a:r>
            <a:r>
              <a:rPr lang="ru-RU" sz="2400" b="1" dirty="0"/>
              <a:t>об этом </a:t>
            </a:r>
            <a:r>
              <a:rPr lang="ru-RU" sz="2400" b="1" dirty="0" smtClean="0"/>
              <a:t>родителям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 rot="21303656">
            <a:off x="659827" y="1333111"/>
            <a:ext cx="757681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Написать </a:t>
            </a:r>
            <a:r>
              <a:rPr lang="ru-RU" sz="2400" b="1" dirty="0"/>
              <a:t>обращение в техподдержку социальной </a:t>
            </a:r>
            <a:r>
              <a:rPr lang="ru-RU" sz="2400" b="1" dirty="0" smtClean="0"/>
              <a:t>сети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 rot="439685">
            <a:off x="2689229" y="4375333"/>
            <a:ext cx="5374041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/>
              <a:t>О</a:t>
            </a:r>
            <a:r>
              <a:rPr lang="ru-RU" sz="2400" b="1" dirty="0" smtClean="0"/>
              <a:t>братиться </a:t>
            </a:r>
            <a:r>
              <a:rPr lang="ru-RU" sz="2400" b="1" dirty="0"/>
              <a:t>с </a:t>
            </a:r>
            <a:r>
              <a:rPr lang="ru-RU" sz="2400" b="1" dirty="0" smtClean="0"/>
              <a:t>жалобой </a:t>
            </a:r>
            <a:r>
              <a:rPr lang="ru-RU" sz="2400" b="1" dirty="0"/>
              <a:t>в </a:t>
            </a:r>
            <a:r>
              <a:rPr lang="ru-RU" sz="2400" b="1" dirty="0" smtClean="0"/>
              <a:t>Роскомнадзор</a:t>
            </a:r>
            <a:endParaRPr lang="ru-RU" sz="24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7504822" y="5756746"/>
            <a:ext cx="1531674" cy="885230"/>
            <a:chOff x="7504822" y="5756746"/>
            <a:chExt cx="1531674" cy="885230"/>
          </a:xfrm>
        </p:grpSpPr>
        <p:sp>
          <p:nvSpPr>
            <p:cNvPr id="11" name="Стрелка вправо 10">
              <a:hlinkClick r:id="rId2" action="ppaction://hlinksldjump"/>
            </p:cNvPr>
            <p:cNvSpPr/>
            <p:nvPr/>
          </p:nvSpPr>
          <p:spPr>
            <a:xfrm>
              <a:off x="7504822" y="5756746"/>
              <a:ext cx="1531674" cy="885230"/>
            </a:xfrm>
            <a:prstGeom prst="rightArrow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>
              <a:hlinkClick r:id="rId2" action="ppaction://hlinksldjump"/>
            </p:cNvPr>
            <p:cNvSpPr txBox="1"/>
            <p:nvPr/>
          </p:nvSpPr>
          <p:spPr>
            <a:xfrm>
              <a:off x="7633723" y="5999306"/>
              <a:ext cx="8740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ОТВЕТ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864742" y="193751"/>
            <a:ext cx="6279258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Определите правильный порядок действий</a:t>
            </a:r>
            <a:r>
              <a:rPr lang="en-US" sz="2400" b="1" dirty="0" smtClean="0"/>
              <a:t>:</a:t>
            </a:r>
            <a:endParaRPr lang="ru-RU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3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</a:rPr>
              <a:t>20</a:t>
            </a:r>
            <a:endParaRPr lang="ru-RU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8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авнобедренный треугольник 7"/>
          <p:cNvSpPr/>
          <p:nvPr/>
        </p:nvSpPr>
        <p:spPr>
          <a:xfrm>
            <a:off x="1825691" y="848599"/>
            <a:ext cx="5588924" cy="5286200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3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</a:rPr>
              <a:t>20</a:t>
            </a:r>
            <a:endParaRPr lang="ru-RU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4078" y="1556790"/>
            <a:ext cx="8404737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1. Ограничить </a:t>
            </a:r>
            <a:r>
              <a:rPr lang="ru-RU" sz="2400" b="1" dirty="0"/>
              <a:t>доступ к своей странице для посторонних </a:t>
            </a:r>
            <a:r>
              <a:rPr lang="ru-RU" sz="2400" b="1" dirty="0" smtClean="0"/>
              <a:t>лиц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44078" y="2415949"/>
            <a:ext cx="6663876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2. Удалить </a:t>
            </a:r>
            <a:r>
              <a:rPr lang="ru-RU" sz="2400" b="1" dirty="0"/>
              <a:t>из друзей тех, кому Вы не </a:t>
            </a:r>
            <a:r>
              <a:rPr lang="ru-RU" sz="2400" b="1" dirty="0" smtClean="0"/>
              <a:t>доверяете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44078" y="3330942"/>
            <a:ext cx="456644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3. Сообщить </a:t>
            </a:r>
            <a:r>
              <a:rPr lang="ru-RU" sz="2400" b="1" dirty="0"/>
              <a:t>об этом </a:t>
            </a:r>
            <a:r>
              <a:rPr lang="ru-RU" sz="2400" b="1" dirty="0" smtClean="0"/>
              <a:t>родителям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44078" y="4264893"/>
            <a:ext cx="789581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4. Написать </a:t>
            </a:r>
            <a:r>
              <a:rPr lang="ru-RU" sz="2400" b="1" dirty="0"/>
              <a:t>обращение в техподдержку социальной </a:t>
            </a:r>
            <a:r>
              <a:rPr lang="ru-RU" sz="2400" b="1" dirty="0" smtClean="0"/>
              <a:t>сети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44078" y="5157192"/>
            <a:ext cx="5784106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5. Обратиться </a:t>
            </a:r>
            <a:r>
              <a:rPr lang="ru-RU" sz="2400" b="1" dirty="0"/>
              <a:t>с </a:t>
            </a:r>
            <a:r>
              <a:rPr lang="ru-RU" sz="2400" b="1" dirty="0" smtClean="0"/>
              <a:t>жалобой </a:t>
            </a:r>
            <a:r>
              <a:rPr lang="ru-RU" sz="2400" b="1" dirty="0"/>
              <a:t>в </a:t>
            </a:r>
            <a:r>
              <a:rPr lang="ru-RU" sz="2400" b="1" dirty="0" smtClean="0"/>
              <a:t>Роскомнадзор</a:t>
            </a:r>
            <a:endParaRPr lang="ru-RU" sz="2400" b="1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3" descr="C:\Users\ДолгушинАБ\Desktop\ВИКТОРИНА\Рисунок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05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3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</a:rPr>
              <a:t>21</a:t>
            </a:r>
            <a:endParaRPr lang="ru-RU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3933056"/>
            <a:ext cx="8424936" cy="216024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Ваш компьютер был подвергнут вирусному заражению</a:t>
            </a:r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Определите </a:t>
            </a:r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алгоритм действий в данной ситуации.</a:t>
            </a:r>
          </a:p>
        </p:txBody>
      </p:sp>
      <p:pic>
        <p:nvPicPr>
          <p:cNvPr id="13314" name="Picture 2" descr="E:\ВИКТОРИНА\Proverka-na-virus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33100"/>
            <a:ext cx="5998344" cy="38075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7504821" y="5756746"/>
            <a:ext cx="1531675" cy="885230"/>
            <a:chOff x="7504821" y="5756746"/>
            <a:chExt cx="1531675" cy="885230"/>
          </a:xfrm>
        </p:grpSpPr>
        <p:sp>
          <p:nvSpPr>
            <p:cNvPr id="2" name="Стрелка вправо 1">
              <a:hlinkClick r:id="rId3" action="ppaction://hlinksldjump"/>
            </p:cNvPr>
            <p:cNvSpPr/>
            <p:nvPr/>
          </p:nvSpPr>
          <p:spPr>
            <a:xfrm>
              <a:off x="7504822" y="5756746"/>
              <a:ext cx="1531674" cy="885230"/>
            </a:xfrm>
            <a:prstGeom prst="rightArrow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>
              <a:hlinkClick r:id="rId4" action="ppaction://hlinksldjump"/>
            </p:cNvPr>
            <p:cNvSpPr txBox="1"/>
            <p:nvPr/>
          </p:nvSpPr>
          <p:spPr>
            <a:xfrm>
              <a:off x="7504821" y="5999306"/>
              <a:ext cx="14325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АЛГОРИТМ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17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9"/>
          <p:cNvSpPr/>
          <p:nvPr/>
        </p:nvSpPr>
        <p:spPr>
          <a:xfrm flipV="1">
            <a:off x="1851984" y="980728"/>
            <a:ext cx="5588924" cy="5496236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3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</a:rPr>
              <a:t>21</a:t>
            </a:r>
            <a:endParaRPr lang="ru-RU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21317467">
            <a:off x="264862" y="2795047"/>
            <a:ext cx="597099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Отключить </a:t>
            </a:r>
            <a:r>
              <a:rPr lang="ru-RU" sz="2400" b="1" dirty="0"/>
              <a:t>компьютер от сети «Интернет</a:t>
            </a:r>
            <a:r>
              <a:rPr lang="ru-RU" sz="2400" b="1" dirty="0" smtClean="0"/>
              <a:t>»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 rot="296969">
            <a:off x="229067" y="4262747"/>
            <a:ext cx="671382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Проверить </a:t>
            </a:r>
            <a:r>
              <a:rPr lang="ru-RU" sz="2400" b="1" dirty="0"/>
              <a:t>компьютер антивирусным </a:t>
            </a:r>
            <a:r>
              <a:rPr lang="ru-RU" sz="2400" b="1" dirty="0" smtClean="0"/>
              <a:t>сканером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 rot="21331164">
            <a:off x="236686" y="1463154"/>
            <a:ext cx="8696163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Проверить </a:t>
            </a:r>
            <a:r>
              <a:rPr lang="ru-RU" sz="2400" b="1" dirty="0"/>
              <a:t>установленные программы. </a:t>
            </a:r>
            <a:endParaRPr lang="ru-RU" sz="2400" b="1" dirty="0" smtClean="0"/>
          </a:p>
          <a:p>
            <a:r>
              <a:rPr lang="ru-RU" sz="2400" b="1" dirty="0" smtClean="0"/>
              <a:t>Удалить </a:t>
            </a:r>
            <a:r>
              <a:rPr lang="ru-RU" sz="2400" b="1" dirty="0"/>
              <a:t>неизвестные или недавно установленные </a:t>
            </a:r>
            <a:r>
              <a:rPr lang="ru-RU" sz="2400" b="1" dirty="0" smtClean="0"/>
              <a:t>программы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 rot="21254063">
            <a:off x="395040" y="5420939"/>
            <a:ext cx="8141203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Проверить </a:t>
            </a:r>
            <a:r>
              <a:rPr lang="ru-RU" sz="2400" b="1" dirty="0"/>
              <a:t>и удалить неизвестные расширения в </a:t>
            </a:r>
            <a:r>
              <a:rPr lang="ru-RU" sz="2400" b="1" dirty="0" smtClean="0"/>
              <a:t>браузере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203848" y="3512317"/>
            <a:ext cx="5617581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Переустановить </a:t>
            </a:r>
            <a:r>
              <a:rPr lang="ru-RU" sz="2400" b="1" dirty="0"/>
              <a:t>операционную </a:t>
            </a:r>
            <a:r>
              <a:rPr lang="ru-RU" sz="2400" b="1" dirty="0" smtClean="0"/>
              <a:t>систему</a:t>
            </a:r>
            <a:endParaRPr lang="ru-RU" sz="2400" b="1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7504822" y="5756746"/>
            <a:ext cx="1531674" cy="885230"/>
            <a:chOff x="7504822" y="5756746"/>
            <a:chExt cx="1531674" cy="885230"/>
          </a:xfrm>
        </p:grpSpPr>
        <p:sp>
          <p:nvSpPr>
            <p:cNvPr id="16" name="Стрелка вправо 15">
              <a:hlinkClick r:id="rId2" action="ppaction://hlinksldjump"/>
            </p:cNvPr>
            <p:cNvSpPr/>
            <p:nvPr/>
          </p:nvSpPr>
          <p:spPr>
            <a:xfrm>
              <a:off x="7504822" y="5756746"/>
              <a:ext cx="1531674" cy="885230"/>
            </a:xfrm>
            <a:prstGeom prst="rightArrow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hlinkClick r:id="rId3" action="ppaction://hlinksldjump"/>
            </p:cNvPr>
            <p:cNvSpPr txBox="1"/>
            <p:nvPr/>
          </p:nvSpPr>
          <p:spPr>
            <a:xfrm>
              <a:off x="7664755" y="5999306"/>
              <a:ext cx="8740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ОТВЕТ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873009" y="202267"/>
            <a:ext cx="6279258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Определите правильный порядок действий</a:t>
            </a:r>
            <a:r>
              <a:rPr lang="en-US" sz="2400" b="1" dirty="0" smtClean="0"/>
              <a:t>: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26568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9"/>
          <p:cNvSpPr/>
          <p:nvPr/>
        </p:nvSpPr>
        <p:spPr>
          <a:xfrm>
            <a:off x="1851984" y="764704"/>
            <a:ext cx="5588924" cy="5760640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3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</a:rPr>
              <a:t>21</a:t>
            </a:r>
            <a:endParaRPr lang="ru-RU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936" y="1327371"/>
            <a:ext cx="6277168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1. Отключить </a:t>
            </a:r>
            <a:r>
              <a:rPr lang="ru-RU" sz="2400" b="1" dirty="0"/>
              <a:t>компьютер от сети «Интернет</a:t>
            </a:r>
            <a:r>
              <a:rPr lang="ru-RU" sz="2400" b="1" dirty="0" smtClean="0"/>
              <a:t>»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69936" y="2172785"/>
            <a:ext cx="701999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2. Проверить </a:t>
            </a:r>
            <a:r>
              <a:rPr lang="ru-RU" sz="2400" b="1" dirty="0"/>
              <a:t>компьютер антивирусным </a:t>
            </a:r>
            <a:r>
              <a:rPr lang="ru-RU" sz="2400" b="1" dirty="0" smtClean="0"/>
              <a:t>сканером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61685" y="2996950"/>
            <a:ext cx="869616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3. Проверить </a:t>
            </a:r>
            <a:r>
              <a:rPr lang="ru-RU" sz="2400" b="1" dirty="0"/>
              <a:t>установленные программы. </a:t>
            </a:r>
            <a:endParaRPr lang="ru-RU" sz="2400" b="1" dirty="0" smtClean="0"/>
          </a:p>
          <a:p>
            <a:r>
              <a:rPr lang="ru-RU" sz="2400" b="1" dirty="0" smtClean="0"/>
              <a:t>Удалить </a:t>
            </a:r>
            <a:r>
              <a:rPr lang="ru-RU" sz="2400" b="1" dirty="0"/>
              <a:t>неизвестные или недавно установленные </a:t>
            </a:r>
            <a:r>
              <a:rPr lang="ru-RU" sz="2400" b="1" dirty="0" smtClean="0"/>
              <a:t>программы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69936" y="4221088"/>
            <a:ext cx="860286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4</a:t>
            </a:r>
            <a:r>
              <a:rPr lang="ru-RU" sz="2400" b="1" dirty="0"/>
              <a:t>. </a:t>
            </a:r>
            <a:r>
              <a:rPr lang="ru-RU" sz="2400" b="1" dirty="0" smtClean="0"/>
              <a:t>Проверить </a:t>
            </a:r>
            <a:r>
              <a:rPr lang="ru-RU" sz="2400" b="1" dirty="0"/>
              <a:t>и удалить неизвестные расширения в </a:t>
            </a:r>
            <a:r>
              <a:rPr lang="ru-RU" sz="2400" b="1" dirty="0" smtClean="0"/>
              <a:t>браузере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69936" y="5085184"/>
            <a:ext cx="7368282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5. В </a:t>
            </a:r>
            <a:r>
              <a:rPr lang="ru-RU" sz="2400" b="1" dirty="0"/>
              <a:t>случае неэффективности предыдущих действий, переустановить операционную </a:t>
            </a:r>
            <a:r>
              <a:rPr lang="ru-RU" sz="2400" b="1" dirty="0" smtClean="0"/>
              <a:t>систему</a:t>
            </a:r>
            <a:endParaRPr lang="ru-RU" sz="2400" b="1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3" descr="C:\Users\ДолгушинАБ\Desktop\ВИКТОРИНА\Рисунок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50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4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92D050"/>
                </a:solidFill>
              </a:rPr>
              <a:t>22</a:t>
            </a:r>
            <a:endParaRPr lang="ru-RU" sz="4800" b="1" dirty="0">
              <a:solidFill>
                <a:srgbClr val="92D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149080"/>
            <a:ext cx="6696744" cy="18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Полное название органа, осуществляющего надзор в сфере персональных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данных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338" name="Picture 2" descr="E:\ВИКТОРИНА\BFA3D720-8B1B-461D-B9D2-A2DAEE378ED1_cx0_cy7_cw0_w1023_r1_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1" t="31928" r="19407"/>
          <a:stretch/>
        </p:blipFill>
        <p:spPr bwMode="auto">
          <a:xfrm>
            <a:off x="2771800" y="326753"/>
            <a:ext cx="5961806" cy="3670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09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9557" y="4077072"/>
            <a:ext cx="7560840" cy="1440160"/>
          </a:xfrm>
          <a:prstGeom prst="rect">
            <a:avLst/>
          </a:prstGeom>
          <a:noFill/>
          <a:ln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Название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государственного органа в сфере защиты персональных данных</a:t>
            </a:r>
          </a:p>
        </p:txBody>
      </p:sp>
      <p:pic>
        <p:nvPicPr>
          <p:cNvPr id="2050" name="Picture 2" descr="E:\ВИКТОРИНА\15244033395adc8c8b553244.175482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68" t="8868" r="17678" b="50222"/>
          <a:stretch/>
        </p:blipFill>
        <p:spPr bwMode="auto">
          <a:xfrm>
            <a:off x="2339752" y="530561"/>
            <a:ext cx="6055939" cy="206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ВИКТОРИНА\15244033395adc8c8b553244.175482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68" t="52199" r="17678" b="24862"/>
          <a:stretch/>
        </p:blipFill>
        <p:spPr bwMode="auto">
          <a:xfrm>
            <a:off x="2329434" y="2474777"/>
            <a:ext cx="6055938" cy="115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олгушинАБ\Desktop\ВИКТОРИНА\Рисунок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1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6271796"/>
            <a:ext cx="1886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Слайд с подсказкой</a:t>
            </a:r>
            <a:endParaRPr lang="ru-RU" sz="1600" i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92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250502" y="-75136"/>
            <a:ext cx="9043090" cy="3664898"/>
            <a:chOff x="179512" y="-131641"/>
            <a:chExt cx="9043090" cy="3664898"/>
          </a:xfrm>
        </p:grpSpPr>
        <p:pic>
          <p:nvPicPr>
            <p:cNvPr id="15362" name="Picture 2" descr="E:\ВИКТОРИНА\iqone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0965" y="-131641"/>
              <a:ext cx="5211637" cy="366489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  <a:extLst/>
          </p:spPr>
        </p:pic>
        <p:sp>
          <p:nvSpPr>
            <p:cNvPr id="3" name="Выгнутая вверх стрелка 2"/>
            <p:cNvSpPr/>
            <p:nvPr/>
          </p:nvSpPr>
          <p:spPr>
            <a:xfrm>
              <a:off x="2339752" y="203456"/>
              <a:ext cx="4104456" cy="1327194"/>
            </a:xfrm>
            <a:prstGeom prst="curvedDownArrow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6386" name="Picture 2" descr="E:\ВИКТОРИНА\maxresdefaul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340768"/>
              <a:ext cx="3565614" cy="2005658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87120" y="96469"/>
            <a:ext cx="9222603" cy="4920469"/>
            <a:chOff x="0" y="-87982"/>
            <a:chExt cx="9222603" cy="4920469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17602"/>
              <a:ext cx="9222603" cy="4814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Изображение2"/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9456" t="27587" r="25565" b="14583"/>
            <a:stretch/>
          </p:blipFill>
          <p:spPr bwMode="auto">
            <a:xfrm>
              <a:off x="5752678" y="1196752"/>
              <a:ext cx="3024336" cy="26642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17" name="Изображение1"/>
            <p:cNvPicPr/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3044" t="50000" r="29337" b="13438"/>
            <a:stretch/>
          </p:blipFill>
          <p:spPr bwMode="auto">
            <a:xfrm>
              <a:off x="617776" y="1268757"/>
              <a:ext cx="3672408" cy="19087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8" name="Изображение3"/>
            <p:cNvPicPr/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100" t="13198" r="54980" b="23714"/>
            <a:stretch/>
          </p:blipFill>
          <p:spPr bwMode="auto">
            <a:xfrm>
              <a:off x="4269224" y="-87982"/>
              <a:ext cx="2626728" cy="21717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sp>
        <p:nvSpPr>
          <p:cNvPr id="10" name="Прямоугольник 9"/>
          <p:cNvSpPr/>
          <p:nvPr/>
        </p:nvSpPr>
        <p:spPr>
          <a:xfrm>
            <a:off x="261072" y="4044830"/>
            <a:ext cx="8424936" cy="1944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Магазин осуществляет сбор персональных данных на своем Интернет-сайте. </a:t>
            </a:r>
            <a:endParaRPr lang="en-US" sz="24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При </a:t>
            </a:r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каких трех условиях осуществление магазином сбора персональных данных будет </a:t>
            </a:r>
            <a: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законным</a:t>
            </a:r>
            <a:r>
              <a:rPr lang="en-US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4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92D050"/>
                </a:solidFill>
              </a:rPr>
              <a:t>23</a:t>
            </a:r>
            <a:endParaRPr lang="ru-RU" sz="4800" b="1" dirty="0">
              <a:solidFill>
                <a:srgbClr val="92D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1143753">
            <a:off x="-21756" y="2574337"/>
            <a:ext cx="5563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1. РАЗМЕЩЕНИЕ НА САЙТЕ ДОКУМЕНТА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ПО ПЕРСОНАЛЬНЫМ ДАННЫМ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21143753">
            <a:off x="5091661" y="495269"/>
            <a:ext cx="39567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2. СОГЛАСИЕ НА ОБРАБОТКУ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ПЕРСОНАЛЬНЫХ ДАННЫХ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21420441">
            <a:off x="4198954" y="3174264"/>
            <a:ext cx="45241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3. РАЗМЕЩЕНИЕ БАЗЫ ДАННЫХ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 РОССИИ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1808" y="6178223"/>
            <a:ext cx="1886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Слайд с подсказкой</a:t>
            </a:r>
            <a:endParaRPr lang="ru-RU" sz="1600" i="1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3" descr="C:\Users\ДолгушинАБ\Desktop\ВИКТОРИНА\Рисунок1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19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4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92D050"/>
                </a:solidFill>
              </a:rPr>
              <a:t>24</a:t>
            </a:r>
            <a:endParaRPr lang="ru-RU" sz="4800" b="1" dirty="0">
              <a:solidFill>
                <a:srgbClr val="92D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149080"/>
            <a:ext cx="7704856" cy="22322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У Вас зависла программа </a:t>
            </a:r>
            <a: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(«</a:t>
            </a:r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не отвечает»). Перезагрузить компьютер Вы не можете. </a:t>
            </a:r>
            <a:endParaRPr lang="ru-RU" sz="24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Что </a:t>
            </a:r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необходимо сделать, чтобы закрыть зависшую программу?</a:t>
            </a:r>
          </a:p>
        </p:txBody>
      </p:sp>
      <p:sp>
        <p:nvSpPr>
          <p:cNvPr id="8" name="Прямоугольник 7"/>
          <p:cNvSpPr/>
          <p:nvPr/>
        </p:nvSpPr>
        <p:spPr>
          <a:xfrm rot="370743">
            <a:off x="-2814745" y="-18513"/>
            <a:ext cx="9457922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u="sng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Вызвать</a:t>
            </a:r>
          </a:p>
          <a:p>
            <a:pPr algn="ctr"/>
            <a:r>
              <a:rPr lang="ru-RU" sz="3600" b="1" u="sng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диспетчер задач</a:t>
            </a:r>
            <a:r>
              <a:rPr lang="en-US" sz="3600" b="1" u="sng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3600" b="1" u="sng" dirty="0" smtClean="0">
              <a:ln w="3175"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E:\ВИКТОРИНА\SNAG-0013-650x54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"/>
          <a:stretch/>
        </p:blipFill>
        <p:spPr bwMode="auto">
          <a:xfrm>
            <a:off x="3868362" y="238125"/>
            <a:ext cx="5123642" cy="40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ВИКТОРИНА\Как-запустить-диспетчер-задач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-188933"/>
            <a:ext cx="5037620" cy="373341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287424" y="1844824"/>
            <a:ext cx="32535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CTRL+ALT+DELETE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или</a:t>
            </a:r>
            <a:endParaRPr lang="en-US" sz="3200" dirty="0" smtClean="0">
              <a:solidFill>
                <a:srgbClr val="FF00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CTRL+ALT+ESC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370743">
            <a:off x="-2683569" y="2496259"/>
            <a:ext cx="9457922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u="sng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закрыть зависшую </a:t>
            </a:r>
          </a:p>
          <a:p>
            <a:pPr algn="ctr"/>
            <a:r>
              <a:rPr lang="ru-RU" sz="3600" b="1" u="sng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программу</a:t>
            </a:r>
            <a:r>
              <a:rPr lang="en-US" sz="3600" b="1" u="sng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</a:t>
            </a:r>
            <a:endParaRPr lang="ru-RU" sz="3600" b="1" u="sng" dirty="0" smtClean="0">
              <a:ln w="3175"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6212051"/>
            <a:ext cx="1886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Слайд с подсказкой</a:t>
            </a:r>
            <a:endParaRPr lang="ru-RU" sz="1600" i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3" descr="C:\Users\ДолгушинАБ\Desktop\ВИКТОРИНА\Рисунок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89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4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92D050"/>
                </a:solidFill>
              </a:rPr>
              <a:t>25</a:t>
            </a:r>
            <a:endParaRPr lang="ru-RU" sz="4800" b="1" dirty="0">
              <a:solidFill>
                <a:srgbClr val="92D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293096"/>
            <a:ext cx="8194054" cy="18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Наиболее распространенное расширение файлов, указывающее Вам на то, что файл потенциально может быть заражен вирусом?</a:t>
            </a:r>
          </a:p>
        </p:txBody>
      </p:sp>
      <p:pic>
        <p:nvPicPr>
          <p:cNvPr id="2053" name="Picture 5" descr="E:\ВИКТОРИНА\123\herpesvirus-in-purp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41" y="854567"/>
            <a:ext cx="4424471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0" name="Picture 2" descr="E:\ВИКТОРИНА\422_tex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92694"/>
            <a:ext cx="3019518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3" descr="C:\Users\ДолгушинАБ\Desktop\ВИКТОРИНА\Рисунок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12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4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92D050"/>
                </a:solidFill>
              </a:rPr>
              <a:t>26</a:t>
            </a:r>
            <a:endParaRPr lang="ru-RU" sz="4800" b="1" dirty="0">
              <a:solidFill>
                <a:srgbClr val="92D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221088"/>
            <a:ext cx="7776864" cy="18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Два сильно выраженных свойства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цифровой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информации, которые являются рисками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для обеспечения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конфиденциальности 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74" name="Picture 2" descr="E:\ВИКТОРИНА\_kor18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4142558" cy="2423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5" name="Picture 3" descr="E:\ВИКТОРИНА\15207152114524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086" y="1044532"/>
            <a:ext cx="4419065" cy="25251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1" name="Прямоугольник 10"/>
          <p:cNvSpPr/>
          <p:nvPr/>
        </p:nvSpPr>
        <p:spPr>
          <a:xfrm>
            <a:off x="1026310" y="878922"/>
            <a:ext cx="7712277" cy="2638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КОПИРУЕМОСТЬ</a:t>
            </a:r>
          </a:p>
          <a:p>
            <a:pPr algn="ctr"/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ПЕРЕДАВАЕМОСТЬ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Выгнутая вверх стрелка 2"/>
          <p:cNvSpPr/>
          <p:nvPr/>
        </p:nvSpPr>
        <p:spPr>
          <a:xfrm rot="436344">
            <a:off x="1088848" y="417517"/>
            <a:ext cx="7941042" cy="1582840"/>
          </a:xfrm>
          <a:prstGeom prst="curvedDownArrow">
            <a:avLst/>
          </a:prstGeom>
          <a:solidFill>
            <a:srgbClr val="C0000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Выгнутая вверх стрелка 12"/>
          <p:cNvSpPr/>
          <p:nvPr/>
        </p:nvSpPr>
        <p:spPr>
          <a:xfrm rot="426657" flipH="1" flipV="1">
            <a:off x="593379" y="2278690"/>
            <a:ext cx="7996696" cy="1892466"/>
          </a:xfrm>
          <a:prstGeom prst="curvedDownArrow">
            <a:avLst/>
          </a:prstGeom>
          <a:solidFill>
            <a:srgbClr val="EA0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3" descr="C:\Users\ДолгушинАБ\Desktop\ВИКТОРИНА\Рисунок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83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9557" y="4221088"/>
            <a:ext cx="7560840" cy="1440160"/>
          </a:xfrm>
          <a:prstGeom prst="rect">
            <a:avLst/>
          </a:prstGeom>
          <a:noFill/>
          <a:ln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Наборы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знаков, предназначенные для подтверждения личности в сети «Интернет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»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2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6146" name="Picture 2" descr="E:\ВИКТОРИНА\123\Modal-Login-960x4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73014"/>
            <a:ext cx="5686407" cy="27244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rot="370743">
            <a:off x="-337916" y="895757"/>
            <a:ext cx="3915564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ЛОГИН </a:t>
            </a:r>
          </a:p>
          <a:p>
            <a:pPr algn="ctr"/>
            <a:r>
              <a:rPr lang="ru-RU" sz="5400" b="1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</a:p>
          <a:p>
            <a:pPr algn="ctr"/>
            <a:r>
              <a:rPr lang="ru-RU" sz="5400" b="1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ПАРОЛЬ</a:t>
            </a:r>
            <a:endParaRPr lang="ru-RU" sz="5400" b="1" dirty="0">
              <a:ln w="3175"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14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3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9557" y="4345146"/>
            <a:ext cx="7560840" cy="1440160"/>
          </a:xfrm>
          <a:prstGeom prst="rect">
            <a:avLst/>
          </a:prstGeom>
          <a:noFill/>
          <a:ln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Компьютерный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гений, способный украсть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информацию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7" name="Picture 3" descr="E:\ВИКТОРИНА\f8256ef2daccd4754b8a2552d52aada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13265"/>
          <a:stretch/>
        </p:blipFill>
        <p:spPr bwMode="auto">
          <a:xfrm>
            <a:off x="993651" y="647932"/>
            <a:ext cx="6972275" cy="34017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563960" y="1029354"/>
            <a:ext cx="7953622" cy="2638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b="1" dirty="0" smtClean="0">
                <a:solidFill>
                  <a:srgbClr val="E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ХАКЕР</a:t>
            </a:r>
            <a:endParaRPr lang="ru-RU" sz="13800" b="1" dirty="0">
              <a:solidFill>
                <a:srgbClr val="E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3" descr="C:\Users\ДолгушинАБ\Desktop\ВИКТОРИНА\Рисунок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88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9557" y="4149080"/>
            <a:ext cx="7560840" cy="1895698"/>
          </a:xfrm>
          <a:prstGeom prst="rect">
            <a:avLst/>
          </a:prstGeom>
          <a:noFill/>
          <a:ln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Травля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оскорбление или угрозы, высказываемые жертве с помощью сообщений в социальных сетях, электронных писем и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СМС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4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6" name="Picture 6" descr="ÐÐ°ÑÑÐ¸Ð½ÐºÐ¸ Ð¿Ð¾ Ð·Ð°Ð¿ÑÐ¾ÑÑ ÐÐÐ±ÐÐ Ð±Ð£ÐÐÐÐÐ ÐÐÐ¯ ÐÐÐ¢ÐÐ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95198" y="222991"/>
            <a:ext cx="5222384" cy="3104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 rot="21297115">
            <a:off x="782679" y="2131635"/>
            <a:ext cx="8759945" cy="2638862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>
                <a:solidFill>
                  <a:srgbClr val="E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КИБЕРБУЛЛИНГ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29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732240" y="341028"/>
            <a:ext cx="1886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Слайд с подсказкой</a:t>
            </a:r>
            <a:endParaRPr lang="ru-RU" sz="16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5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9557" y="4725143"/>
            <a:ext cx="7560840" cy="1345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Провокация или издевательство в сетевом общении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E:\ВИКТОРИНА\76434_8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" b="15641"/>
          <a:stretch/>
        </p:blipFill>
        <p:spPr bwMode="auto">
          <a:xfrm rot="21255357">
            <a:off x="1433546" y="459367"/>
            <a:ext cx="7215690" cy="39145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21297115">
            <a:off x="1446425" y="2193397"/>
            <a:ext cx="8759945" cy="2638862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0" b="1" dirty="0" smtClean="0">
                <a:solidFill>
                  <a:srgbClr val="00D6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ТРОЛЛИНГ!!!</a:t>
            </a:r>
            <a:endParaRPr lang="ru-RU" sz="10000" b="1" dirty="0">
              <a:solidFill>
                <a:srgbClr val="00D66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1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40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6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9557" y="4994495"/>
            <a:ext cx="7560840" cy="1345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Перечислите примеры любых 3 типов биометрических данных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6554" y="136263"/>
            <a:ext cx="8962053" cy="4928394"/>
            <a:chOff x="26554" y="136263"/>
            <a:chExt cx="8962053" cy="4928394"/>
          </a:xfrm>
        </p:grpSpPr>
        <p:pic>
          <p:nvPicPr>
            <p:cNvPr id="1026" name="Picture 2" descr="E:\ВИКТОРИНА\!!!\60a697616_660x300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20" r="11894"/>
            <a:stretch/>
          </p:blipFill>
          <p:spPr bwMode="auto">
            <a:xfrm>
              <a:off x="5436096" y="136263"/>
              <a:ext cx="3483711" cy="21636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367295" y="1815456"/>
              <a:ext cx="36213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Радужная оболочка глаза</a:t>
              </a:r>
              <a:endPara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27" name="Picture 3" descr="E:\ВИКТОРИНА\!!!\fingerprints-FB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81" t="6671" r="10044" b="8272"/>
            <a:stretch/>
          </p:blipFill>
          <p:spPr bwMode="auto">
            <a:xfrm>
              <a:off x="88372" y="1340768"/>
              <a:ext cx="2473167" cy="26172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6554" y="3462396"/>
              <a:ext cx="25968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Отпечаток пальца</a:t>
              </a:r>
              <a:endPara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28" name="Picture 4" descr="E:\ВИКТОРИНА\!!!\voice-recognition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38" r="8386" b="6687"/>
            <a:stretch/>
          </p:blipFill>
          <p:spPr bwMode="auto">
            <a:xfrm>
              <a:off x="2630936" y="136263"/>
              <a:ext cx="2631726" cy="19298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479533" y="1584623"/>
              <a:ext cx="9047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Голос</a:t>
              </a:r>
              <a:endPara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30" name="Picture 6" descr="E:\ВИКТОРИНА\!!!\Без названия.jpe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07" t="7725" r="24875" b="9730"/>
            <a:stretch/>
          </p:blipFill>
          <p:spPr bwMode="auto">
            <a:xfrm>
              <a:off x="2617591" y="2157487"/>
              <a:ext cx="2645071" cy="24667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606025" y="4157505"/>
              <a:ext cx="27612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Изображение лица</a:t>
              </a:r>
              <a:endPara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31" name="Picture 7" descr="E:\ВИКТОРИНА\!!!\123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0327" y="2400300"/>
              <a:ext cx="3475248" cy="26643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070887" y="4163498"/>
              <a:ext cx="244669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Рисунок вен </a:t>
              </a:r>
            </a:p>
            <a:p>
              <a:pPr algn="ctr"/>
              <a:r>
                <a:rPr lang="ru-RU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ладони и пальца</a:t>
              </a:r>
              <a:endPara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7" name="Picture 3" descr="C:\Users\ДолгушинАБ\Desktop\ВИКТОРИНА\Рисунок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13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062867" y="487408"/>
            <a:ext cx="1886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Слайд с подсказкой</a:t>
            </a:r>
            <a:endParaRPr lang="ru-RU" sz="16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4568438"/>
            <a:ext cx="6696744" cy="18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Особый компьютер, выделенный для совместного использования участниками сети</a:t>
            </a: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E:\ВИКТОРИНА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31606"/>
            <a:ext cx="6983874" cy="392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7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94081" y="1196752"/>
            <a:ext cx="6955136" cy="2638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0" b="1" dirty="0" smtClean="0">
                <a:solidFill>
                  <a:srgbClr val="00D6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СЕРВЕР</a:t>
            </a:r>
            <a:endParaRPr lang="ru-RU" sz="12000" b="1" dirty="0">
              <a:solidFill>
                <a:srgbClr val="00D66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9" name="Picture 3" descr="C:\Users\ДолгушинАБ\Desktop\ВИКТОРИНА\Рисунок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03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FFFF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926</TotalTime>
  <Words>1000</Words>
  <Application>Microsoft Office PowerPoint</Application>
  <PresentationFormat>Экран (4:3)</PresentationFormat>
  <Paragraphs>274</Paragraphs>
  <Slides>33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ВИКТОРИНА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ВИКТОРИНА</dc:title>
  <dc:creator>Долгушин Андрей Б.</dc:creator>
  <cp:lastModifiedBy>Долгушин Андрей Б.</cp:lastModifiedBy>
  <cp:revision>150</cp:revision>
  <dcterms:created xsi:type="dcterms:W3CDTF">2019-09-12T11:52:25Z</dcterms:created>
  <dcterms:modified xsi:type="dcterms:W3CDTF">2019-10-30T06:31:39Z</dcterms:modified>
  <cp:contentStatus/>
</cp:coreProperties>
</file>